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321" r:id="rId5"/>
    <p:sldId id="322" r:id="rId6"/>
    <p:sldId id="323" r:id="rId7"/>
    <p:sldId id="326" r:id="rId8"/>
    <p:sldId id="260" r:id="rId9"/>
    <p:sldId id="261" r:id="rId10"/>
    <p:sldId id="262" r:id="rId11"/>
    <p:sldId id="264" r:id="rId12"/>
    <p:sldId id="327" r:id="rId13"/>
    <p:sldId id="328" r:id="rId14"/>
    <p:sldId id="329" r:id="rId15"/>
    <p:sldId id="330" r:id="rId16"/>
    <p:sldId id="331" r:id="rId17"/>
    <p:sldId id="333" r:id="rId18"/>
    <p:sldId id="33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89549" autoAdjust="0"/>
  </p:normalViewPr>
  <p:slideViewPr>
    <p:cSldViewPr snapToGrid="0">
      <p:cViewPr varScale="1">
        <p:scale>
          <a:sx n="54" d="100"/>
          <a:sy n="54" d="100"/>
        </p:scale>
        <p:origin x="65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72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36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73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36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9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4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14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53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11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2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3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7A60-9035-41CA-824C-A2737EC43F12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5481E-19F3-4951-9B8D-6D33FD19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30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1" dirty="0">
              <a:solidFill>
                <a:srgbClr val="2A166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</a:rPr>
              <a:t>МИНИСТЕРСТВО ЗДРАВООХРАНЕНИЯ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РЕСПУБЛИКИ </a:t>
            </a:r>
            <a:r>
              <a:rPr lang="ru-RU" altLang="ru-RU" sz="2400" b="1" dirty="0">
                <a:solidFill>
                  <a:srgbClr val="002060"/>
                </a:solidFill>
              </a:rPr>
              <a:t>КАЗАХСТАН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2060"/>
                </a:solidFill>
              </a:rPr>
              <a:t>КАРАГАНДИНСКИЙ ГОСУДАРСТВЕННЫЙ МЕДИЦИНСКИЙ УНИВЕРСИТЕТ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689412" y="1828800"/>
            <a:ext cx="912607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</a:rPr>
              <a:t>Аспекты работы КОП АС КГМУ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по </a:t>
            </a:r>
            <a:r>
              <a:rPr lang="ru-RU" sz="3200" b="1" dirty="0">
                <a:solidFill>
                  <a:srgbClr val="7030A0"/>
                </a:solidFill>
              </a:rPr>
              <a:t>специальности «Сестринское дело»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в </a:t>
            </a:r>
            <a:r>
              <a:rPr lang="ru-RU" sz="3200" b="1" dirty="0">
                <a:solidFill>
                  <a:srgbClr val="7030A0"/>
                </a:solidFill>
              </a:rPr>
              <a:t>формировании ОП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для </a:t>
            </a:r>
            <a:r>
              <a:rPr lang="ru-RU" sz="3200" b="1" dirty="0">
                <a:solidFill>
                  <a:srgbClr val="7030A0"/>
                </a:solidFill>
              </a:rPr>
              <a:t>студентов специальности «Сестринское дело»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по </a:t>
            </a:r>
            <a:r>
              <a:rPr lang="ru-RU" sz="3200" b="1" dirty="0">
                <a:solidFill>
                  <a:srgbClr val="7030A0"/>
                </a:solidFill>
              </a:rPr>
              <a:t>различным траекториям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r>
              <a:rPr lang="ru-RU" sz="3200" b="1" dirty="0" smtClean="0">
                <a:solidFill>
                  <a:srgbClr val="7030A0"/>
                </a:solidFill>
              </a:rPr>
              <a:t>с </a:t>
            </a:r>
            <a:r>
              <a:rPr lang="ru-RU" sz="3200" b="1" dirty="0">
                <a:solidFill>
                  <a:srgbClr val="7030A0"/>
                </a:solidFill>
              </a:rPr>
              <a:t>учетом рекомендаций практического </a:t>
            </a:r>
            <a:r>
              <a:rPr lang="ru-RU" sz="3200" b="1" dirty="0" smtClean="0">
                <a:solidFill>
                  <a:srgbClr val="7030A0"/>
                </a:solidFill>
              </a:rPr>
              <a:t>здравоохранения</a:t>
            </a:r>
          </a:p>
          <a:p>
            <a:endParaRPr lang="ru-RU" sz="3200" b="1" dirty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Караганда, 2018</a:t>
            </a:r>
            <a:endParaRPr lang="ru-RU" sz="2800" dirty="0">
              <a:solidFill>
                <a:srgbClr val="7030A0"/>
              </a:solidFill>
            </a:endParaRPr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92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960005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дело»: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885825" y="1285853"/>
            <a:ext cx="1125146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400" b="1" dirty="0" smtClean="0"/>
              <a:t>Рассмотрение</a:t>
            </a:r>
            <a:r>
              <a:rPr lang="ru-RU" sz="3400" b="1" dirty="0"/>
              <a:t>, обсуждение и утверждение каталога элективных дисциплин, пре- и </a:t>
            </a:r>
            <a:r>
              <a:rPr lang="ru-RU" sz="3400" b="1" dirty="0" err="1"/>
              <a:t>постреквизитов</a:t>
            </a:r>
            <a:r>
              <a:rPr lang="ru-RU" sz="3400" b="1" dirty="0"/>
              <a:t>. </a:t>
            </a:r>
            <a:endParaRPr lang="ru-RU" sz="3400" b="1" dirty="0" smtClean="0"/>
          </a:p>
          <a:p>
            <a:r>
              <a:rPr lang="en-US" sz="3400" b="1" dirty="0"/>
              <a:t>-   </a:t>
            </a:r>
            <a:r>
              <a:rPr lang="ru-RU" sz="3400" b="1" dirty="0" smtClean="0"/>
              <a:t>Составление  ОП и рабочих </a:t>
            </a:r>
            <a:r>
              <a:rPr lang="ru-RU" sz="3400" b="1" dirty="0"/>
              <a:t>учебных </a:t>
            </a:r>
            <a:r>
              <a:rPr lang="ru-RU" sz="3400" b="1" dirty="0" smtClean="0"/>
              <a:t>планов.</a:t>
            </a:r>
            <a:endParaRPr lang="ru-RU" sz="3400" dirty="0"/>
          </a:p>
          <a:p>
            <a:pPr marL="457200" indent="-457200">
              <a:buFontTx/>
              <a:buChar char="-"/>
            </a:pPr>
            <a:r>
              <a:rPr lang="ru-RU" sz="3400" b="1" dirty="0" smtClean="0"/>
              <a:t>Рекомендации </a:t>
            </a:r>
            <a:r>
              <a:rPr lang="ru-RU" sz="3400" b="1" dirty="0"/>
              <a:t>по совершенствованию составления </a:t>
            </a:r>
            <a:r>
              <a:rPr lang="ru-RU" sz="3400" b="1" dirty="0" smtClean="0"/>
              <a:t>расписания</a:t>
            </a:r>
            <a:r>
              <a:rPr lang="ru-RU" sz="3400" b="1" dirty="0"/>
              <a:t>. </a:t>
            </a:r>
            <a:endParaRPr lang="ru-RU" sz="3400" b="1" dirty="0" smtClean="0"/>
          </a:p>
          <a:p>
            <a:pPr marL="457200" indent="-457200">
              <a:buFontTx/>
              <a:buChar char="-"/>
            </a:pPr>
            <a:r>
              <a:rPr lang="ru-RU" sz="3400" b="1" dirty="0" smtClean="0"/>
              <a:t>Распределение </a:t>
            </a:r>
            <a:r>
              <a:rPr lang="ru-RU" sz="3400" b="1" dirty="0"/>
              <a:t>часов дисциплин по выбору (элективных дисциплин, дополнительных видов обучения) и другие изменения в учебном плане (в рамках требований ГОСО) и </a:t>
            </a:r>
            <a:r>
              <a:rPr lang="ru-RU" sz="3400" b="1" dirty="0" smtClean="0"/>
              <a:t>представление документов  на </a:t>
            </a:r>
            <a:r>
              <a:rPr lang="ru-RU" sz="3400" b="1" dirty="0"/>
              <a:t>утверждение </a:t>
            </a:r>
            <a:r>
              <a:rPr lang="ru-RU" sz="3400" b="1" dirty="0" smtClean="0"/>
              <a:t>АС и УС университета.</a:t>
            </a:r>
            <a:endParaRPr lang="ru-RU" sz="3400" dirty="0"/>
          </a:p>
          <a:p>
            <a:pPr marL="342900" indent="-342900">
              <a:buFontTx/>
              <a:buChar char="-"/>
            </a:pPr>
            <a:endParaRPr lang="ru-RU" sz="2000" b="1" dirty="0"/>
          </a:p>
          <a:p>
            <a:endParaRPr lang="ru-RU" sz="3600" b="1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61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973394" y="1285853"/>
            <a:ext cx="1121860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600" b="1" dirty="0" smtClean="0"/>
              <a:t>ОП разработана </a:t>
            </a:r>
            <a:r>
              <a:rPr lang="ru-RU" sz="2600" b="1" dirty="0"/>
              <a:t>в соответствии с государственным общеобязательным стандартом высшего медицинского образования 2017 г. по специальности 5В110100 – «Сестринское дело»; государственным общеобязательным стандартом высшего образования, утвержденным постановлением правительства РК № 1080 от 23.08.2012 г.; Приказом ИО Министра здравоохранения и социального развития РК от 31 июля 2015 года № 647 «Об утверждении государственных общеобязательных стандартов и типовых профессиональных учебных программ по медицинским и фармацевтическим специальностям», Приказом Министра здравоохранения РК от 29 июня 2017 года № 471 «О внесении изменений и дополнений в Приказом ИО Министра здравоохранения и социального развития РК от 31 июля 2015 года № 647 «Об утверждении государственных общеобязательных стандартов и типовых профессиональных учебных программ по медицинским и фармацевтическим специальностям».</a:t>
            </a:r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02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49506" y="2622355"/>
            <a:ext cx="1054249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-   КОП АС КГМУ по </a:t>
            </a:r>
            <a:r>
              <a:rPr lang="ru-RU" sz="3200" b="1" dirty="0"/>
              <a:t>специальности «Сестринское дело»</a:t>
            </a:r>
          </a:p>
          <a:p>
            <a:r>
              <a:rPr lang="ru-RU" sz="3200" b="1" dirty="0"/>
              <a:t> </a:t>
            </a:r>
            <a:r>
              <a:rPr lang="ru-RU" sz="3200" b="1" dirty="0" smtClean="0"/>
              <a:t> -   Академический совет </a:t>
            </a:r>
            <a:r>
              <a:rPr lang="ru-RU" sz="3200" b="1" dirty="0"/>
              <a:t>КГМУ</a:t>
            </a:r>
          </a:p>
          <a:p>
            <a:r>
              <a:rPr lang="ru-RU" sz="3200" b="1" dirty="0"/>
              <a:t> </a:t>
            </a:r>
            <a:r>
              <a:rPr lang="ru-RU" sz="3200" b="1" dirty="0" smtClean="0"/>
              <a:t>-   Ученый совет </a:t>
            </a:r>
            <a:r>
              <a:rPr lang="ru-RU" sz="3200" b="1" dirty="0"/>
              <a:t>КГМУ </a:t>
            </a:r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04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19200" y="1613647"/>
            <a:ext cx="10972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 </a:t>
            </a:r>
            <a:r>
              <a:rPr lang="ru-RU" sz="3400" b="1" dirty="0" smtClean="0"/>
              <a:t>1</a:t>
            </a:r>
            <a:r>
              <a:rPr lang="ru-RU" sz="3400" b="1" dirty="0"/>
              <a:t>) Цель образовательной </a:t>
            </a:r>
            <a:r>
              <a:rPr lang="ru-RU" sz="3400" b="1" dirty="0" smtClean="0"/>
              <a:t>программы</a:t>
            </a:r>
          </a:p>
          <a:p>
            <a:r>
              <a:rPr lang="ru-RU" sz="3400" b="1" dirty="0" smtClean="0"/>
              <a:t> 2</a:t>
            </a:r>
            <a:r>
              <a:rPr lang="ru-RU" sz="3400" b="1" dirty="0"/>
              <a:t>) Карта профиля подготовки в рамках образовательной </a:t>
            </a:r>
            <a:r>
              <a:rPr lang="ru-RU" sz="3400" b="1" dirty="0" smtClean="0"/>
              <a:t>программы:</a:t>
            </a:r>
          </a:p>
          <a:p>
            <a:r>
              <a:rPr lang="ru-RU" sz="3400" dirty="0" smtClean="0"/>
              <a:t>- Профиль </a:t>
            </a:r>
            <a:r>
              <a:rPr lang="ru-RU" sz="3400" dirty="0"/>
              <a:t>высшего </a:t>
            </a:r>
            <a:r>
              <a:rPr lang="ru-RU" sz="3400" dirty="0" smtClean="0"/>
              <a:t>образования</a:t>
            </a:r>
          </a:p>
          <a:p>
            <a:r>
              <a:rPr lang="ru-RU" sz="3400" dirty="0" smtClean="0"/>
              <a:t>- Код </a:t>
            </a:r>
            <a:r>
              <a:rPr lang="ru-RU" sz="3400" dirty="0"/>
              <a:t>образовательной </a:t>
            </a:r>
            <a:r>
              <a:rPr lang="ru-RU" sz="3400" dirty="0" smtClean="0"/>
              <a:t>программы</a:t>
            </a:r>
          </a:p>
          <a:p>
            <a:r>
              <a:rPr lang="ru-RU" sz="3400" dirty="0" smtClean="0"/>
              <a:t>- Наименование </a:t>
            </a:r>
            <a:r>
              <a:rPr lang="ru-RU" sz="3400" dirty="0"/>
              <a:t>образовательной </a:t>
            </a:r>
            <a:r>
              <a:rPr lang="ru-RU" sz="3400" dirty="0" smtClean="0"/>
              <a:t>программы:</a:t>
            </a:r>
          </a:p>
          <a:p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«Менеджмент в сестринском деле» и «Исследование и преподавание в сестринском деле»</a:t>
            </a:r>
          </a:p>
          <a:p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«Сестринское дело по клиническим направлениям»</a:t>
            </a:r>
          </a:p>
          <a:p>
            <a:endParaRPr lang="ru-RU" sz="3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50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13646" y="2169459"/>
            <a:ext cx="1057835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 </a:t>
            </a:r>
            <a:r>
              <a:rPr lang="ru-RU" sz="3200" b="1" dirty="0" smtClean="0"/>
              <a:t> </a:t>
            </a:r>
            <a:r>
              <a:rPr lang="ru-RU" sz="3400" b="1" dirty="0" smtClean="0"/>
              <a:t>3</a:t>
            </a:r>
            <a:r>
              <a:rPr lang="ru-RU" sz="3400" b="1" dirty="0"/>
              <a:t>) Квалификационная характеристика </a:t>
            </a:r>
            <a:r>
              <a:rPr lang="ru-RU" sz="3400" b="1" dirty="0" smtClean="0"/>
              <a:t>выпускника</a:t>
            </a:r>
          </a:p>
          <a:p>
            <a:r>
              <a:rPr lang="ru-RU" sz="3400" dirty="0" smtClean="0"/>
              <a:t>- Академическая </a:t>
            </a:r>
            <a:r>
              <a:rPr lang="ru-RU" sz="3400" dirty="0"/>
              <a:t>степень </a:t>
            </a:r>
            <a:endParaRPr lang="ru-RU" sz="3400" dirty="0" smtClean="0"/>
          </a:p>
          <a:p>
            <a:r>
              <a:rPr lang="ru-RU" sz="3400" dirty="0" smtClean="0"/>
              <a:t>- Перечень </a:t>
            </a:r>
            <a:r>
              <a:rPr lang="ru-RU" sz="3400" dirty="0"/>
              <a:t>должностей специалиста </a:t>
            </a:r>
          </a:p>
          <a:p>
            <a:r>
              <a:rPr lang="ru-RU" sz="3400" dirty="0" smtClean="0"/>
              <a:t>- Область </a:t>
            </a:r>
            <a:r>
              <a:rPr lang="ru-RU" sz="3400" dirty="0"/>
              <a:t>профессиональной деятельности </a:t>
            </a:r>
          </a:p>
          <a:p>
            <a:r>
              <a:rPr lang="ru-RU" sz="3400" dirty="0" smtClean="0"/>
              <a:t>- Объект </a:t>
            </a:r>
            <a:r>
              <a:rPr lang="ru-RU" sz="3400" dirty="0"/>
              <a:t>профессиональной деятельности</a:t>
            </a:r>
          </a:p>
          <a:p>
            <a:r>
              <a:rPr lang="ru-RU" sz="3400" dirty="0" smtClean="0"/>
              <a:t>- Функции </a:t>
            </a:r>
            <a:r>
              <a:rPr lang="ru-RU" sz="3400" dirty="0"/>
              <a:t>профессиональной деятельности </a:t>
            </a:r>
          </a:p>
          <a:p>
            <a:r>
              <a:rPr lang="ru-RU" sz="3400" dirty="0" smtClean="0"/>
              <a:t>- Виды </a:t>
            </a:r>
            <a:r>
              <a:rPr lang="ru-RU" sz="3400" dirty="0"/>
              <a:t>профессиональной деятельности</a:t>
            </a:r>
            <a:endParaRPr lang="ru-RU" sz="3400" dirty="0" smtClean="0"/>
          </a:p>
          <a:p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0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08848" y="1524000"/>
            <a:ext cx="1088315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 </a:t>
            </a:r>
            <a:r>
              <a:rPr lang="ru-RU" sz="3200" b="1" dirty="0" smtClean="0"/>
              <a:t> </a:t>
            </a:r>
            <a:r>
              <a:rPr lang="ru-RU" sz="3400" b="1" dirty="0"/>
              <a:t>К</a:t>
            </a:r>
            <a:r>
              <a:rPr lang="ru-RU" sz="3400" b="1" dirty="0" smtClean="0"/>
              <a:t>лючевые компетенции</a:t>
            </a:r>
            <a:r>
              <a:rPr lang="kk-KZ" sz="3400" b="1" dirty="0" smtClean="0"/>
              <a:t> по направлениям </a:t>
            </a:r>
            <a:br>
              <a:rPr lang="kk-KZ" sz="3400" b="1" dirty="0" smtClean="0"/>
            </a:br>
            <a:r>
              <a:rPr lang="kk-KZ" sz="3400" b="1" dirty="0" smtClean="0"/>
              <a:t>подготовки в бакалавриате по специальности «Сестринское дело»</a:t>
            </a:r>
            <a:endParaRPr lang="ru-RU" sz="3400" b="1" dirty="0"/>
          </a:p>
          <a:p>
            <a:r>
              <a:rPr lang="kk-KZ" sz="3400" u="sng" dirty="0" smtClean="0"/>
              <a:t>Сферы компетенций:</a:t>
            </a:r>
            <a:endParaRPr lang="ru-RU" sz="3400" u="sng" dirty="0" smtClean="0"/>
          </a:p>
          <a:p>
            <a:pPr lvl="0"/>
            <a:r>
              <a:rPr lang="ru-RU" sz="3400" dirty="0" smtClean="0"/>
              <a:t>Знания </a:t>
            </a:r>
            <a:r>
              <a:rPr lang="ru-RU" sz="3400" dirty="0"/>
              <a:t>и навыки по специальности</a:t>
            </a:r>
          </a:p>
          <a:p>
            <a:pPr lvl="0"/>
            <a:r>
              <a:rPr lang="ru-RU" sz="3400" dirty="0"/>
              <a:t>Коммуникации</a:t>
            </a:r>
          </a:p>
          <a:p>
            <a:pPr lvl="0"/>
            <a:r>
              <a:rPr lang="ru-RU" sz="3400" dirty="0"/>
              <a:t>Профессионализм</a:t>
            </a:r>
          </a:p>
          <a:p>
            <a:pPr lvl="0"/>
            <a:r>
              <a:rPr lang="ru-RU" sz="3400" dirty="0"/>
              <a:t>Нормативно-правовые знания </a:t>
            </a:r>
          </a:p>
          <a:p>
            <a:pPr lvl="0"/>
            <a:r>
              <a:rPr lang="ru-RU" sz="3400" dirty="0"/>
              <a:t>Исследования</a:t>
            </a:r>
          </a:p>
          <a:p>
            <a:pPr lvl="0"/>
            <a:r>
              <a:rPr lang="ru-RU" sz="3400" dirty="0"/>
              <a:t>Этика и норма поведения</a:t>
            </a:r>
          </a:p>
          <a:p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84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08848" y="1524000"/>
            <a:ext cx="1088315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 </a:t>
            </a:r>
            <a:r>
              <a:rPr lang="ru-RU" sz="3200" b="1" dirty="0" smtClean="0"/>
              <a:t> </a:t>
            </a:r>
            <a:r>
              <a:rPr lang="ru-RU" sz="3400" dirty="0" smtClean="0"/>
              <a:t>Общие и специальные компетенции</a:t>
            </a:r>
            <a:r>
              <a:rPr lang="kk-KZ" sz="3400" dirty="0" smtClean="0"/>
              <a:t> по направлениям </a:t>
            </a:r>
            <a:br>
              <a:rPr lang="kk-KZ" sz="3400" dirty="0" smtClean="0"/>
            </a:br>
            <a:r>
              <a:rPr lang="kk-KZ" sz="3400" dirty="0" smtClean="0"/>
              <a:t>подготовки в бакалавриате по специальности «Сестринское дело»  (по траекториям)</a:t>
            </a:r>
            <a:endParaRPr lang="ru-RU" sz="3400" dirty="0"/>
          </a:p>
          <a:p>
            <a:endParaRPr lang="ru-RU" sz="900" dirty="0" smtClean="0"/>
          </a:p>
          <a:p>
            <a:r>
              <a:rPr lang="ru-RU" sz="3400" dirty="0" smtClean="0"/>
              <a:t>Модель </a:t>
            </a:r>
            <a:r>
              <a:rPr lang="ru-RU" sz="3400" dirty="0"/>
              <a:t>выпускника по специальности </a:t>
            </a:r>
            <a:r>
              <a:rPr lang="ru-RU" sz="3400" dirty="0" smtClean="0"/>
              <a:t>«Сестринское дело</a:t>
            </a:r>
            <a:r>
              <a:rPr lang="ru-RU" sz="3400" dirty="0" smtClean="0"/>
              <a:t>»</a:t>
            </a:r>
            <a:r>
              <a:rPr lang="en-US" sz="3400" dirty="0" smtClean="0"/>
              <a:t> </a:t>
            </a:r>
            <a:r>
              <a:rPr lang="kk-KZ" sz="3400" dirty="0"/>
              <a:t>(по траекториям</a:t>
            </a:r>
            <a:r>
              <a:rPr lang="kk-KZ" sz="3400" dirty="0" smtClean="0"/>
              <a:t>)</a:t>
            </a:r>
            <a:endParaRPr lang="ru-RU" sz="3400" dirty="0" smtClean="0"/>
          </a:p>
          <a:p>
            <a:endParaRPr lang="ru-RU" sz="900" dirty="0"/>
          </a:p>
          <a:p>
            <a:r>
              <a:rPr lang="ru-RU" sz="3400" dirty="0"/>
              <a:t>Матрица </a:t>
            </a:r>
            <a:r>
              <a:rPr lang="ru-RU" sz="3400" dirty="0" smtClean="0"/>
              <a:t>компетентностей</a:t>
            </a:r>
            <a:r>
              <a:rPr lang="en-US" sz="3400" dirty="0" smtClean="0"/>
              <a:t> </a:t>
            </a:r>
            <a:r>
              <a:rPr lang="kk-KZ" sz="3400" dirty="0"/>
              <a:t>(по траекториям</a:t>
            </a:r>
            <a:r>
              <a:rPr lang="kk-KZ" sz="3400" dirty="0" smtClean="0"/>
              <a:t>)</a:t>
            </a:r>
            <a:endParaRPr lang="ru-RU" sz="3400" dirty="0" smtClean="0"/>
          </a:p>
          <a:p>
            <a:endParaRPr lang="ru-RU" sz="900" dirty="0"/>
          </a:p>
          <a:p>
            <a:r>
              <a:rPr lang="ru-RU" sz="3400" dirty="0"/>
              <a:t>Содержание образовательной программы</a:t>
            </a:r>
          </a:p>
          <a:p>
            <a:r>
              <a:rPr lang="ru-RU" sz="3400" dirty="0"/>
              <a:t> </a:t>
            </a:r>
            <a:r>
              <a:rPr lang="ru-RU" sz="3400" dirty="0" smtClean="0"/>
              <a:t>( </a:t>
            </a:r>
            <a:r>
              <a:rPr lang="ru-RU" sz="3400" dirty="0" err="1" smtClean="0"/>
              <a:t>Учебны</a:t>
            </a:r>
            <a:r>
              <a:rPr lang="en-US" sz="3400" dirty="0" smtClean="0"/>
              <a:t>t</a:t>
            </a:r>
            <a:r>
              <a:rPr lang="ru-RU" sz="3400" dirty="0" smtClean="0"/>
              <a:t> </a:t>
            </a:r>
            <a:r>
              <a:rPr lang="ru-RU" sz="3400" dirty="0"/>
              <a:t>планы по </a:t>
            </a:r>
            <a:r>
              <a:rPr lang="ru-RU" sz="3400" dirty="0" smtClean="0"/>
              <a:t>траекториям)</a:t>
            </a:r>
            <a:endParaRPr lang="ru-RU" sz="3400" dirty="0"/>
          </a:p>
          <a:p>
            <a:endParaRPr lang="ru-RU" sz="3400" b="1" dirty="0"/>
          </a:p>
          <a:p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7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08848" y="1524000"/>
            <a:ext cx="10883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 </a:t>
            </a:r>
            <a:r>
              <a:rPr lang="ru-RU" sz="3200" b="1" dirty="0" smtClean="0"/>
              <a:t>Список разработчиков и экспертов образовательной программы:</a:t>
            </a:r>
            <a:endParaRPr lang="ru-RU" sz="3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09978"/>
              </p:ext>
            </p:extLst>
          </p:nvPr>
        </p:nvGraphicFramePr>
        <p:xfrm>
          <a:off x="828676" y="3268417"/>
          <a:ext cx="10525125" cy="197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8606">
                  <a:extLst>
                    <a:ext uri="{9D8B030D-6E8A-4147-A177-3AD203B41FA5}">
                      <a16:colId xmlns:a16="http://schemas.microsoft.com/office/drawing/2014/main" val="3373200158"/>
                    </a:ext>
                  </a:extLst>
                </a:gridCol>
                <a:gridCol w="2610668">
                  <a:extLst>
                    <a:ext uri="{9D8B030D-6E8A-4147-A177-3AD203B41FA5}">
                      <a16:colId xmlns:a16="http://schemas.microsoft.com/office/drawing/2014/main" val="3041175753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1628103090"/>
                    </a:ext>
                  </a:extLst>
                </a:gridCol>
                <a:gridCol w="2138363">
                  <a:extLst>
                    <a:ext uri="{9D8B030D-6E8A-4147-A177-3AD203B41FA5}">
                      <a16:colId xmlns:a16="http://schemas.microsoft.com/office/drawing/2014/main" val="402217889"/>
                    </a:ext>
                  </a:extLst>
                </a:gridCol>
              </a:tblGrid>
              <a:tr h="131470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Наименование предприятия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ФИО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Должность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Подпись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0244461"/>
                  </a:ext>
                </a:extLst>
              </a:tr>
              <a:tr h="66039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7921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3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ОП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57313" y="2057400"/>
            <a:ext cx="108346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 -   </a:t>
            </a: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представителей практического здравоохранения</a:t>
            </a:r>
          </a:p>
          <a:p>
            <a:endParaRPr lang="ru-RU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 Проведение О</a:t>
            </a: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 classroom</a:t>
            </a: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 студентами</a:t>
            </a:r>
          </a:p>
          <a:p>
            <a:endParaRPr lang="ru-RU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 Составление КЭД</a:t>
            </a:r>
          </a:p>
          <a:p>
            <a:endParaRPr lang="ru-RU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 Обсуждение КЭД на клиническом совете</a:t>
            </a:r>
          </a:p>
          <a:p>
            <a:endParaRPr lang="ru-RU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Tx/>
              <a:buChar char="-"/>
            </a:pP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Написание ОП</a:t>
            </a:r>
          </a:p>
          <a:p>
            <a:endParaRPr lang="ru-RU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3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Комитеты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образовательных программ АС КГМУ по специальностям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125784" y="1719072"/>
            <a:ext cx="9688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- Сестринское </a:t>
            </a:r>
            <a:r>
              <a:rPr lang="ru-RU" sz="3600" b="1" dirty="0"/>
              <a:t>дело</a:t>
            </a:r>
            <a:endParaRPr lang="ru-RU" sz="3600" dirty="0"/>
          </a:p>
          <a:p>
            <a:r>
              <a:rPr lang="ru-RU" sz="3600" b="1" dirty="0" smtClean="0"/>
              <a:t>- Общая </a:t>
            </a:r>
            <a:r>
              <a:rPr lang="ru-RU" sz="3600" b="1" dirty="0"/>
              <a:t>медицина</a:t>
            </a:r>
            <a:endParaRPr lang="ru-RU" sz="3600" dirty="0"/>
          </a:p>
          <a:p>
            <a:r>
              <a:rPr lang="ru-RU" sz="3600" b="1" dirty="0" smtClean="0"/>
              <a:t>- Стоматология</a:t>
            </a:r>
            <a:endParaRPr lang="ru-RU" sz="3600" dirty="0"/>
          </a:p>
          <a:p>
            <a:r>
              <a:rPr lang="ru-RU" sz="3600" b="1" dirty="0" smtClean="0"/>
              <a:t>- Биология</a:t>
            </a:r>
            <a:endParaRPr lang="ru-RU" sz="3600" dirty="0"/>
          </a:p>
          <a:p>
            <a:r>
              <a:rPr lang="ru-RU" sz="3600" b="1" dirty="0" smtClean="0"/>
              <a:t>- Фармация</a:t>
            </a:r>
            <a:endParaRPr lang="ru-RU" sz="3600" dirty="0"/>
          </a:p>
          <a:p>
            <a:r>
              <a:rPr lang="ru-RU" sz="3600" b="1" dirty="0" smtClean="0"/>
              <a:t>- Технология </a:t>
            </a:r>
            <a:r>
              <a:rPr lang="ru-RU" sz="3600" b="1" dirty="0"/>
              <a:t>фармацевтического производства</a:t>
            </a:r>
            <a:endParaRPr lang="ru-RU" sz="3600" dirty="0"/>
          </a:p>
          <a:p>
            <a:r>
              <a:rPr lang="ru-RU" sz="3600" b="1" dirty="0" smtClean="0"/>
              <a:t>- Общественное </a:t>
            </a:r>
            <a:r>
              <a:rPr lang="ru-RU" sz="3600" b="1" dirty="0"/>
              <a:t>здравоохранение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7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1" dirty="0">
              <a:solidFill>
                <a:srgbClr val="2A166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структуру АС входят: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07007" y="1719073"/>
            <a:ext cx="1064433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600" b="1" dirty="0" smtClean="0"/>
              <a:t>комитеты </a:t>
            </a:r>
            <a:r>
              <a:rPr lang="ru-RU" sz="3600" b="1" dirty="0"/>
              <a:t>образовательных программ по специальностям, </a:t>
            </a:r>
            <a:endParaRPr lang="ru-RU" sz="3600" b="1" dirty="0" smtClean="0"/>
          </a:p>
          <a:p>
            <a:endParaRPr lang="ru-RU" sz="800" b="1" dirty="0" smtClean="0"/>
          </a:p>
          <a:p>
            <a:r>
              <a:rPr lang="ru-RU" sz="3600" b="1" dirty="0" smtClean="0"/>
              <a:t>центр </a:t>
            </a:r>
            <a:r>
              <a:rPr lang="ru-RU" sz="3600" b="1" dirty="0"/>
              <a:t>анализа и инноваций </a:t>
            </a:r>
            <a:endParaRPr lang="ru-RU" sz="3600" b="1" dirty="0" smtClean="0"/>
          </a:p>
          <a:p>
            <a:endParaRPr lang="ru-RU" sz="800" b="1" dirty="0" smtClean="0"/>
          </a:p>
          <a:p>
            <a:r>
              <a:rPr lang="ru-RU" sz="3600" b="1" dirty="0" smtClean="0"/>
              <a:t>и </a:t>
            </a:r>
            <a:r>
              <a:rPr lang="ru-RU" sz="3600" b="1" dirty="0"/>
              <a:t>комиссии по направлениям учебно-методической деятельности. </a:t>
            </a:r>
            <a:endParaRPr lang="ru-RU" sz="3600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702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</a:t>
            </a: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67435" y="2061882"/>
            <a:ext cx="101839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b="1" dirty="0"/>
              <a:t>Это совещательный орган при АС вуза, который подчиняется проректору по учебно-методической работе, координирующий основные направления, формы и содержание учебно-методической работы по обозначенной специальности, внедрение инновационных технологий в образовательный процесс. </a:t>
            </a:r>
            <a:endParaRPr lang="ru-RU" sz="3200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18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</a:t>
            </a: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87187" y="1142984"/>
            <a:ext cx="107641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своей деятельности КОП руководствуется законами и нормативно-правовыми актами в области высшего профессионального образования, в том числе медицинского образования, решениями Ученого Совета и ректората вуза</a:t>
            </a:r>
            <a:r>
              <a:rPr lang="ru-RU" sz="3200" b="1" dirty="0" smtClean="0"/>
              <a:t>.</a:t>
            </a:r>
          </a:p>
          <a:p>
            <a:endParaRPr lang="ru-RU" sz="900" dirty="0"/>
          </a:p>
          <a:p>
            <a:r>
              <a:rPr lang="ru-RU" sz="3200" b="1" dirty="0"/>
              <a:t>Свою деятельность осуществляет в соответствии с планом работы КГМУ и планом работы академического совета</a:t>
            </a:r>
            <a:r>
              <a:rPr lang="ru-RU" sz="3200" b="1" dirty="0" smtClean="0"/>
              <a:t>.</a:t>
            </a:r>
          </a:p>
          <a:p>
            <a:endParaRPr lang="ru-RU" sz="900" b="1" dirty="0" smtClean="0"/>
          </a:p>
          <a:p>
            <a:r>
              <a:rPr lang="ru-RU" sz="3200" b="1" dirty="0" smtClean="0"/>
              <a:t>Есть </a:t>
            </a:r>
            <a:r>
              <a:rPr lang="ru-RU" sz="3200" b="1" dirty="0"/>
              <a:t>в вузе документ Положение о КОП в КГМУ  </a:t>
            </a:r>
            <a:endParaRPr lang="ru-RU" sz="3200" dirty="0"/>
          </a:p>
          <a:p>
            <a:endParaRPr lang="ru-RU" sz="900" b="1" dirty="0" smtClean="0"/>
          </a:p>
          <a:p>
            <a:endParaRPr lang="ru-RU" sz="900" dirty="0"/>
          </a:p>
          <a:p>
            <a:r>
              <a:rPr lang="ru-RU" sz="3200" b="1" dirty="0"/>
              <a:t> Заседания КОП проводятся 1 раз в месяц</a:t>
            </a:r>
            <a:r>
              <a:rPr lang="ru-RU" sz="3200" b="1" dirty="0" smtClean="0"/>
              <a:t>.</a:t>
            </a:r>
          </a:p>
          <a:p>
            <a:endParaRPr lang="ru-RU" sz="3200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5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</a:t>
            </a: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47481" y="1559858"/>
            <a:ext cx="1070385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b="1" dirty="0"/>
              <a:t>Состав КОП в вузе по каждой специальности утверждается ректором университета. </a:t>
            </a:r>
            <a:endParaRPr lang="ru-RU" sz="3200" dirty="0"/>
          </a:p>
          <a:p>
            <a:r>
              <a:rPr lang="ru-RU" sz="3200" b="1" dirty="0" smtClean="0"/>
              <a:t>Члены </a:t>
            </a:r>
            <a:r>
              <a:rPr lang="ru-RU" sz="3200" b="1" dirty="0"/>
              <a:t>КОП – это преподаватели и заведующие тех кафедр и курсов, где обучаются студенты специальности «Сестринское дело».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состав КОП входит заместитель декана. Есть председатель, секретарь. В отсутствии председателя КОП его обязанности исполняет заместитель.</a:t>
            </a:r>
            <a:endParaRPr lang="ru-RU" sz="3200" dirty="0"/>
          </a:p>
          <a:p>
            <a:endParaRPr lang="ru-RU" sz="3200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80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5" y="28576"/>
            <a:ext cx="91518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</a:t>
            </a: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87187" y="1142984"/>
            <a:ext cx="1076415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b="1" dirty="0" smtClean="0"/>
              <a:t>Работа </a:t>
            </a:r>
            <a:r>
              <a:rPr lang="ru-RU" sz="3200" b="1" dirty="0"/>
              <a:t>КОП осуществляется в соответствии с годовым планом работы, принятым на заседании. </a:t>
            </a:r>
            <a:endParaRPr lang="ru-RU" sz="3200" dirty="0"/>
          </a:p>
          <a:p>
            <a:r>
              <a:rPr lang="ru-RU" sz="3200" b="1" dirty="0"/>
              <a:t>Документом, удостоверяющим проведение заседаний КОП, является протокол, в котором отражаются ход обсуждения и принятые решения. Протокол заседания подписывают председатель и секретарь. </a:t>
            </a:r>
            <a:endParaRPr lang="ru-RU" sz="3200" dirty="0"/>
          </a:p>
          <a:p>
            <a:r>
              <a:rPr lang="ru-RU" sz="3200" b="1" dirty="0"/>
              <a:t>Для обсуждения предложений и рекомендаций по наиболее важным проблемам могут проводиться расширенные заседания КОП с приглашением заведующих кафедрами, курсами, деканов и других сотрудников университета. </a:t>
            </a:r>
            <a:endParaRPr lang="ru-RU" sz="3200" dirty="0"/>
          </a:p>
          <a:p>
            <a:endParaRPr lang="ru-RU" sz="3200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283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КОП 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дело»:</a:t>
            </a:r>
            <a:endParaRPr lang="ru-RU" alt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72987" y="1285852"/>
            <a:ext cx="10864303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 smtClean="0"/>
              <a:t>-   Организация </a:t>
            </a:r>
            <a:r>
              <a:rPr lang="ru-RU" sz="3400" b="1" dirty="0"/>
              <a:t>разработки учебно-методических пособий, в том числе на электронных носителях, и дидактических материалов; экспертиза, обсуждение и вынесение рекомендаций на АС по утверждению и изданию учебно-методической литературы. </a:t>
            </a:r>
            <a:endParaRPr lang="ru-RU" sz="3400" dirty="0"/>
          </a:p>
          <a:p>
            <a:endParaRPr lang="ru-RU" sz="900" b="1" dirty="0" smtClean="0"/>
          </a:p>
          <a:p>
            <a:r>
              <a:rPr lang="ru-RU" sz="3400" b="1" dirty="0" smtClean="0"/>
              <a:t>-   Рассмотрение </a:t>
            </a:r>
            <a:r>
              <a:rPr lang="ru-RU" sz="3400" b="1" dirty="0"/>
              <a:t>и координация вопросов внедрения разнообразных форм методической работы, направленных на совершенствование учебно-воспитательного процесса и оказание практической помощи ППС. </a:t>
            </a:r>
            <a:endParaRPr lang="ru-RU" sz="3400" dirty="0"/>
          </a:p>
          <a:p>
            <a:r>
              <a:rPr lang="x-none" sz="3400" b="1" dirty="0"/>
              <a:t> </a:t>
            </a:r>
            <a:endParaRPr lang="ru-RU" sz="3400" b="1" dirty="0"/>
          </a:p>
          <a:p>
            <a:pPr algn="ctr"/>
            <a:endParaRPr lang="ru-RU" sz="3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981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43408" y="0"/>
            <a:ext cx="11448592" cy="1214438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" y="0"/>
            <a:ext cx="743408" cy="6858000"/>
          </a:xfrm>
          <a:prstGeom prst="rect">
            <a:avLst/>
          </a:prstGeom>
          <a:solidFill>
            <a:srgbClr val="2A166F"/>
          </a:solidFill>
          <a:ln>
            <a:solidFill>
              <a:srgbClr val="2A16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5604" name="Рисунок 21" descr="Рисунок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6" t="26041" r="18335" b="23958"/>
          <a:stretch>
            <a:fillRect/>
          </a:stretch>
        </p:blipFill>
        <p:spPr bwMode="auto">
          <a:xfrm>
            <a:off x="5191065" y="2708276"/>
            <a:ext cx="4822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10"/>
          <p:cNvSpPr txBox="1">
            <a:spLocks noChangeArrowheads="1"/>
          </p:cNvSpPr>
          <p:nvPr/>
        </p:nvSpPr>
        <p:spPr bwMode="auto">
          <a:xfrm>
            <a:off x="2125784" y="28576"/>
            <a:ext cx="100115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 АС КГМУ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специальности «Сестринское дело»:</a:t>
            </a:r>
          </a:p>
        </p:txBody>
      </p:sp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3" cstate="print"/>
          <a:srcRect l="11465" t="5556" r="12102" b="5556"/>
          <a:stretch>
            <a:fillRect/>
          </a:stretch>
        </p:blipFill>
        <p:spPr>
          <a:xfrm>
            <a:off x="343778" y="71414"/>
            <a:ext cx="1571636" cy="1071570"/>
          </a:xfrm>
          <a:prstGeom prst="ellipse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39906" y="1559859"/>
            <a:ext cx="109652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400" b="1" dirty="0" smtClean="0"/>
              <a:t>Организация </a:t>
            </a:r>
            <a:r>
              <a:rPr lang="ru-RU" sz="3400" b="1" dirty="0"/>
              <a:t>разработки рекомендаций по методике проведения лекционных и практических занятий, профессиональной практики. </a:t>
            </a:r>
            <a:endParaRPr lang="ru-RU" sz="3400" b="1" dirty="0" smtClean="0"/>
          </a:p>
          <a:p>
            <a:pPr marL="457200" indent="-457200">
              <a:buFontTx/>
              <a:buChar char="-"/>
            </a:pPr>
            <a:endParaRPr lang="ru-RU" sz="900" dirty="0"/>
          </a:p>
          <a:p>
            <a:pPr marL="457200" indent="-457200">
              <a:buFontTx/>
              <a:buChar char="-"/>
            </a:pPr>
            <a:r>
              <a:rPr lang="ru-RU" sz="3400" b="1" dirty="0" smtClean="0"/>
              <a:t>Разработка рекомендаций </a:t>
            </a:r>
            <a:r>
              <a:rPr lang="ru-RU" sz="3400" b="1" dirty="0"/>
              <a:t>по методике проведения базисного, текущего, рубежного и итогового контроля знаний студентов</a:t>
            </a:r>
            <a:r>
              <a:rPr lang="ru-RU" sz="3400" b="1" dirty="0" smtClean="0"/>
              <a:t>.</a:t>
            </a:r>
            <a:r>
              <a:rPr lang="en-US" sz="3400" b="1" dirty="0" smtClean="0"/>
              <a:t> </a:t>
            </a:r>
            <a:r>
              <a:rPr lang="ru-RU" sz="3400" b="1" dirty="0" smtClean="0"/>
              <a:t>Мониторинг </a:t>
            </a:r>
            <a:r>
              <a:rPr lang="ru-RU" sz="3400" b="1" dirty="0"/>
              <a:t>внедрения новых методов оценки знаний и навыков студентов.</a:t>
            </a:r>
            <a:endParaRPr lang="ru-RU" sz="3400" dirty="0"/>
          </a:p>
          <a:p>
            <a:pPr marL="457200" indent="-457200">
              <a:buFontTx/>
              <a:buChar char="-"/>
            </a:pPr>
            <a:endParaRPr lang="ru-RU" sz="900" dirty="0"/>
          </a:p>
          <a:p>
            <a:r>
              <a:rPr lang="ru-RU" sz="3400" b="1" dirty="0" smtClean="0"/>
              <a:t>-   Организация </a:t>
            </a:r>
            <a:r>
              <a:rPr lang="ru-RU" sz="3400" b="1" dirty="0"/>
              <a:t>внедрения новых методов преподавания и обучения. </a:t>
            </a:r>
            <a:endParaRPr lang="ru-RU" sz="3400" dirty="0"/>
          </a:p>
          <a:p>
            <a:r>
              <a:rPr lang="x-none" sz="3600" b="1" dirty="0"/>
              <a:t> </a:t>
            </a:r>
            <a:endParaRPr lang="ru-RU" sz="3600" b="1" dirty="0"/>
          </a:p>
          <a:p>
            <a:pPr algn="ctr"/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86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726</Words>
  <Application>Microsoft Office PowerPoint</Application>
  <PresentationFormat>Широкоэкранный</PresentationFormat>
  <Paragraphs>142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Ташетова Айгуль</dc:creator>
  <cp:lastModifiedBy>Надежда Седач</cp:lastModifiedBy>
  <cp:revision>82</cp:revision>
  <dcterms:created xsi:type="dcterms:W3CDTF">2015-11-25T08:33:18Z</dcterms:created>
  <dcterms:modified xsi:type="dcterms:W3CDTF">2018-06-20T20:23:26Z</dcterms:modified>
</cp:coreProperties>
</file>